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35" r:id="rId43"/>
    <p:sldId id="33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D309B-97D9-47B4-B401-59A3B8437C1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79F9B-8EE7-4A9B-A277-F66E8FDD2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7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504c8a90c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8504c8a90c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8504c8a90c_1_8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8504c8a90c_1_88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12" name="Google Shape;412;g8504c8a90c_1_8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5/11/2020 2:11 AM</a:t>
            </a:r>
            <a:endParaRPr/>
          </a:p>
        </p:txBody>
      </p:sp>
      <p:sp>
        <p:nvSpPr>
          <p:cNvPr id="413" name="Google Shape;413;g8504c8a90c_1_88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504c8a90c_8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504c8a90c_8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504c8a90c_8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504c8a90c_8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504c8a90c_8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504c8a90c_8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504c8a90c_8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8504c8a90c_8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03" name="Google Shape;50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09" name="Google Shape;5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14" name="Google Shape;51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21" name="Google Shape;5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30" name="Google Shape;5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37" name="Google Shape;53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421" name="Google Shape;42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45" name="Google Shape;54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54" name="Google Shape;5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62" name="Google Shape;56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70" name="Google Shape;57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81" name="Google Shape;58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90" name="Google Shape;59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97" name="Google Shape;59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03" name="Google Shape;60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10" name="Google Shape;61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16" name="Google Shape;61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427" name="Google Shape;42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27" name="Google Shape;6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34" name="Google Shape;63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41" name="Google Shape;6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49" name="Google Shape;64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55" name="Google Shape;65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61" name="Google Shape;66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69" name="Google Shape;66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77" name="Google Shape;67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84" name="Google Shape;68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91" name="Google Shape;69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434" name="Google Shape;43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98" name="Google Shape;69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705" name="Google Shape;70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773" name="Google Shape;77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791" name="Google Shape;79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504c8a90c_8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504c8a90c_8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504c8a90c_8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504c8a90c_8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504c8a90c_8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504c8a90c_8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504c8a90c_8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504c8a90c_8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504c8a90c_8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504c8a90c_8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ECB2-C9CB-40B4-92C0-C9237F5FB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962E5-C7EC-448D-B7E0-2F7B6B1F4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DB3A9-0F00-4834-9F72-1653BBC0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C809-92CE-4337-91AB-FE655965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93751-2573-4F2F-A951-A4BF3F10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46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7197-FFB7-40F9-8598-2A196B12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DAC45-5D07-4CF3-BC95-6F47C9006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5EFD-AC30-4C37-8F07-7B024E4A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DF5EE-50E3-4EBD-AC59-C0DDF792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550B2-67A8-46EC-8F1D-3AA4CD8A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5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AC9398-6EB8-4362-B524-32597F9BE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26505-9371-4D56-8010-AFA6E4C0F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0D39B-159E-4796-8634-185FD081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9A19E-C361-4446-B4AD-12157809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6CA32-A282-4801-9AE8-7AF18EAB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0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Walkin 3">
  <p:cSld name="2_Walkin 3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g8504c8a90c_1_45"/>
          <p:cNvPicPr preferRelativeResize="0"/>
          <p:nvPr/>
        </p:nvPicPr>
        <p:blipFill rotWithShape="1">
          <a:blip r:embed="rId2">
            <a:alphaModFix/>
          </a:blip>
          <a:srcRect t="14685" b="-1378"/>
          <a:stretch/>
        </p:blipFill>
        <p:spPr>
          <a:xfrm>
            <a:off x="0" y="1"/>
            <a:ext cx="12192000" cy="328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8504c8a90c_1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5233" y="69396"/>
            <a:ext cx="2750057" cy="306569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8504c8a90c_1_45"/>
          <p:cNvSpPr txBox="1">
            <a:spLocks noGrp="1"/>
          </p:cNvSpPr>
          <p:nvPr>
            <p:ph type="title"/>
          </p:nvPr>
        </p:nvSpPr>
        <p:spPr>
          <a:xfrm>
            <a:off x="584200" y="3962400"/>
            <a:ext cx="1099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600"/>
              <a:buFont typeface="Quattrocento Sans"/>
              <a:buNone/>
              <a:defRPr sz="3600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8504c8a90c_1_45"/>
          <p:cNvSpPr txBox="1">
            <a:spLocks noGrp="1"/>
          </p:cNvSpPr>
          <p:nvPr>
            <p:ph type="body" idx="1"/>
          </p:nvPr>
        </p:nvSpPr>
        <p:spPr>
          <a:xfrm>
            <a:off x="584200" y="4630541"/>
            <a:ext cx="11025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  <a:defRPr sz="2000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3146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20"/>
              <a:buChar char="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20"/>
              <a:buChar char="■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20"/>
              <a:buChar char="●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2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59" name="Google Shape;59;g8504c8a90c_1_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76692" y="618000"/>
            <a:ext cx="2003243" cy="225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8504c8a90c_1_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200" y="6047831"/>
            <a:ext cx="2437860" cy="221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78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Non-bulleted text">
  <p:cSld name="Title &amp; Non-bulleted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504c8a90c_1_67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8504c8a90c_1_67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4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9117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8504c8a90c_1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8504c8a90c_1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8504c8a90c_1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145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504c8a90c_1_52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8504c8a90c_1_52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4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  <a:defRPr/>
            </a:lvl1pPr>
            <a:lvl2pPr marL="914400" lvl="1" indent="-33146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■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555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2">
  <p:cSld name="Video slide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504c8a90c_1_7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9144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 b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g8504c8a90c_1_73"/>
          <p:cNvPicPr preferRelativeResize="0"/>
          <p:nvPr/>
        </p:nvPicPr>
        <p:blipFill rotWithShape="1">
          <a:blip r:embed="rId2">
            <a:alphaModFix/>
          </a:blip>
          <a:srcRect t="-6611" b="26277"/>
          <a:stretch/>
        </p:blipFill>
        <p:spPr>
          <a:xfrm>
            <a:off x="0" y="3810000"/>
            <a:ext cx="12192000" cy="304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4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quare Photo ">
  <p:cSld name="Title - Square Photo 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504c8a90c_1_78"/>
          <p:cNvSpPr txBox="1">
            <a:spLocks noGrp="1"/>
          </p:cNvSpPr>
          <p:nvPr>
            <p:ph type="title"/>
          </p:nvPr>
        </p:nvSpPr>
        <p:spPr>
          <a:xfrm>
            <a:off x="584200" y="2025650"/>
            <a:ext cx="41619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8504c8a90c_1_78"/>
          <p:cNvSpPr txBox="1">
            <a:spLocks noGrp="1"/>
          </p:cNvSpPr>
          <p:nvPr>
            <p:ph type="body" idx="1"/>
          </p:nvPr>
        </p:nvSpPr>
        <p:spPr>
          <a:xfrm>
            <a:off x="584200" y="3535541"/>
            <a:ext cx="416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26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260"/>
              <a:buNone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g8504c8a90c_1_78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2011675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None/>
              <a:defRPr sz="16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·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·"/>
              <a:defRPr sz="1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·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·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5821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3729">
          <p15:clr>
            <a:srgbClr val="C35EA4"/>
          </p15:clr>
        </p15:guide>
        <p15:guide id="6" pos="2993">
          <p15:clr>
            <a:srgbClr val="5ACBF0"/>
          </p15:clr>
        </p15:guide>
        <p15:guide id="7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8F4A-5C7F-4D07-A508-38CAFB5F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2858-2904-44CE-A31D-6A33B2C19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223F2-B188-41A0-A64B-7AAFCC73A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97B35-B0CE-48D0-810C-EB57E4D3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6FD64-D107-45E2-8D18-C401628A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85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0406-91F2-4CE0-8E06-56F47284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ED7F1-2360-498A-98F9-B0422C423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39E20-2BB8-4A9D-A4B3-837363B3F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62435-988E-4881-8531-1CA7A615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63F6B-D997-40A5-AA76-49108AB6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3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49D7-62F4-4D13-9C04-87A446C1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409AC-2723-41E7-820D-12CC32AE8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E8D8-6D0A-472F-8461-587D89B54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E5647-D9A5-42E6-850E-1CEBAAA9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D7C43-5361-4DC8-9E91-DC0C1A75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E5782-2BA6-4EF6-8D15-FB9B1B7A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1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CB4F-3CCC-43D1-8B3A-1624AD721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EC3B-9D71-4CDA-A135-75D1C7F9D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8745A-6866-4F12-A1A8-541E269E2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C26E3-1028-4E73-BC23-806D6F357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1DEA9-FDD9-4535-80A9-814B53C3E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F1867-EA87-4AC7-9588-359B1372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805356-A372-4318-90BA-4424EEE0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45291-AB20-42D9-8302-AE9EF984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8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51A7-ABEA-4D63-8C99-4DCFF706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D8590-0BED-4143-B3DB-1C9DB650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437A5-D94A-4954-8ED1-B550C6BE2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2EAE7-E162-4E05-9329-161172C9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D0CD72-4ABD-43EB-9F33-A6EFAA95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123E1-C114-492D-84BD-D3B873AE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C70D3-77B7-4B09-9114-64A53BE9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6069-B067-4EDC-96FC-523826BA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7E79-E48F-4B3B-BFE1-917C668C5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B9EAC-E696-4E58-9C31-0A74F2AD7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15D99-FF3E-418D-90D6-9A6E33F7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FC7C7-F661-4B95-84D8-03D3576F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3A1F6-E389-4204-9D4C-EE44ACA1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49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0AF6-090C-4228-98A0-0B4051CA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1B27E-EBB8-4657-9DCD-E7FF7C574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F4C50-2955-4081-AC36-8B93E7666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3D8BB-D7D2-486A-9941-58971E896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02EC8-845F-4F5E-B1B5-1A2637CE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5CC50-C736-4D0A-B4E7-83ECD0D4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1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4D790C-BDA2-41CE-A45F-09B437DA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0F83F-41AA-447B-B73A-A1274F4CF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8F9D-F0CE-4CDD-BA5E-2D3ED453B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2E8B5-AB7C-40E5-B778-F64F8E7B26E5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81AB1-E726-4FDD-807C-9A377ED52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FC50B-C7A0-463B-8583-F89BCF4B7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BD391-0608-4D54-9022-D05A96266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5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504c8a90c_1_88"/>
          <p:cNvSpPr txBox="1">
            <a:spLocks noGrp="1"/>
          </p:cNvSpPr>
          <p:nvPr>
            <p:ph type="title"/>
          </p:nvPr>
        </p:nvSpPr>
        <p:spPr>
          <a:xfrm>
            <a:off x="584200" y="3962400"/>
            <a:ext cx="1099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600"/>
              <a:buFont typeface="Quattrocento Sans"/>
              <a:buNone/>
            </a:pPr>
            <a:r>
              <a:rPr lang="en-US"/>
              <a:t>Quantum Information and Gates</a:t>
            </a:r>
            <a:endParaRPr/>
          </a:p>
        </p:txBody>
      </p:sp>
      <p:sp>
        <p:nvSpPr>
          <p:cNvPr id="416" name="Google Shape;416;g8504c8a90c_1_88"/>
          <p:cNvSpPr txBox="1">
            <a:spLocks noGrp="1"/>
          </p:cNvSpPr>
          <p:nvPr>
            <p:ph type="body" idx="1"/>
          </p:nvPr>
        </p:nvSpPr>
        <p:spPr>
          <a:xfrm>
            <a:off x="584200" y="4630555"/>
            <a:ext cx="110253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</a:pPr>
            <a:r>
              <a:rPr lang="en-US"/>
              <a:t>Madhav Jivrajani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</a:pPr>
            <a:r>
              <a:rPr lang="en-US"/>
              <a:t>Co-founder QForest,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None/>
            </a:pPr>
            <a:r>
              <a:rPr lang="en-US"/>
              <a:t>PES University, Bangalore </a:t>
            </a:r>
            <a:endParaRPr/>
          </a:p>
        </p:txBody>
      </p:sp>
      <p:pic>
        <p:nvPicPr>
          <p:cNvPr id="417" name="Google Shape;417;g8504c8a90c_1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" y="327450"/>
            <a:ext cx="2270624" cy="2270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8504c8a90c_1_88"/>
          <p:cNvSpPr/>
          <p:nvPr/>
        </p:nvSpPr>
        <p:spPr>
          <a:xfrm>
            <a:off x="414963" y="327413"/>
            <a:ext cx="2270700" cy="22707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504c8a90c_8_10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Bloch sphere</a:t>
            </a:r>
            <a:endParaRPr sz="2800"/>
          </a:p>
        </p:txBody>
      </p:sp>
      <p:sp>
        <p:nvSpPr>
          <p:cNvPr id="477" name="Google Shape;477;g8504c8a90c_8_10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Another way to represent a qubit is the bloch sphere representation.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609600" lvl="0" indent="-425450" algn="l" rtl="0">
              <a:spcBef>
                <a:spcPts val="210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This is a 3D sphere of unit radius and each point on its surface represents a different state. </a:t>
            </a:r>
            <a:endParaRPr sz="1900"/>
          </a:p>
        </p:txBody>
      </p:sp>
      <p:pic>
        <p:nvPicPr>
          <p:cNvPr id="478" name="Google Shape;478;g8504c8a90c_8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9442" y="3343917"/>
            <a:ext cx="2032958" cy="216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8504c8a90c_8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233" y="3343933"/>
            <a:ext cx="3440467" cy="1675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504c8a90c_8_1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Wow! That’s quite a lot, you’re almost there!</a:t>
            </a:r>
            <a:endParaRPr sz="2800"/>
          </a:p>
        </p:txBody>
      </p:sp>
      <p:sp>
        <p:nvSpPr>
          <p:cNvPr id="485" name="Google Shape;485;g8504c8a90c_8_1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sz="1900"/>
          </a:p>
        </p:txBody>
      </p:sp>
      <p:pic>
        <p:nvPicPr>
          <p:cNvPr id="486" name="Google Shape;486;g8504c8a90c_8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783" y="2886567"/>
            <a:ext cx="4894432" cy="260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504c8a90c_8_1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Inner product</a:t>
            </a:r>
            <a:endParaRPr sz="2800"/>
          </a:p>
        </p:txBody>
      </p:sp>
      <p:sp>
        <p:nvSpPr>
          <p:cNvPr id="492" name="Google Shape;492;g8504c8a90c_8_1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Qubits are vectors in a 2</a:t>
            </a:r>
            <a:r>
              <a:rPr lang="en-US" sz="2400" baseline="30000"/>
              <a:t>n</a:t>
            </a:r>
            <a:r>
              <a:rPr lang="en-US" sz="2400"/>
              <a:t> Hilbert space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2400"/>
              <a:t>Geometrically equivalent to the dot product</a:t>
            </a:r>
            <a:endParaRPr sz="2400"/>
          </a:p>
        </p:txBody>
      </p:sp>
      <p:pic>
        <p:nvPicPr>
          <p:cNvPr id="493" name="Google Shape;493;g8504c8a90c_8_119"/>
          <p:cNvPicPr preferRelativeResize="0"/>
          <p:nvPr/>
        </p:nvPicPr>
        <p:blipFill rotWithShape="1">
          <a:blip r:embed="rId3">
            <a:alphaModFix/>
          </a:blip>
          <a:srcRect l="9386" r="11405"/>
          <a:stretch/>
        </p:blipFill>
        <p:spPr>
          <a:xfrm>
            <a:off x="2182967" y="3951700"/>
            <a:ext cx="7686566" cy="1541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504c8a90c_8_1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Looking at Schrödinger’s catto 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🐈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99" name="Google Shape;499;g8504c8a90c_8_1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254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How do you measure something? And how does this fit in with our trip down physics lane?</a:t>
            </a:r>
            <a:endParaRPr sz="1900"/>
          </a:p>
          <a:p>
            <a:pPr marL="609600" lvl="0" indent="-425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-US" sz="1900">
                <a:solidFill>
                  <a:srgbClr val="000000"/>
                </a:solidFill>
              </a:rPr>
              <a:t>The way we measure a qubit in a state|</a:t>
            </a:r>
            <a:r>
              <a:rPr lang="en-US" sz="1900" i="1">
                <a:solidFill>
                  <a:srgbClr val="000000"/>
                </a:solidFill>
              </a:rPr>
              <a:t>b</a:t>
            </a:r>
            <a:r>
              <a:rPr lang="en-US" sz="1900">
                <a:solidFill>
                  <a:srgbClr val="000000"/>
                </a:solidFill>
              </a:rPr>
              <a:t>⟩ is to take the inner product of the qubit with the state in which you want to measure it in and take the modulus of this result and square it. </a:t>
            </a:r>
            <a:endParaRPr sz="1900">
              <a:solidFill>
                <a:srgbClr val="000000"/>
              </a:solidFill>
            </a:endParaRPr>
          </a:p>
          <a:p>
            <a:pPr marL="609600" lvl="0" indent="-425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-US" sz="1900">
                <a:solidFill>
                  <a:srgbClr val="000000"/>
                </a:solidFill>
              </a:rPr>
              <a:t>This gives us the probability that the post-measurement state of the qubit will be |</a:t>
            </a:r>
            <a:r>
              <a:rPr lang="en-US" sz="1900" i="1">
                <a:solidFill>
                  <a:srgbClr val="000000"/>
                </a:solidFill>
              </a:rPr>
              <a:t>b</a:t>
            </a:r>
            <a:r>
              <a:rPr lang="en-US" sz="1900">
                <a:solidFill>
                  <a:srgbClr val="000000"/>
                </a:solidFill>
              </a:rPr>
              <a:t>⟩.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sz="1900">
              <a:solidFill>
                <a:srgbClr val="000000"/>
              </a:solidFill>
            </a:endParaRPr>
          </a:p>
        </p:txBody>
      </p:sp>
      <p:pic>
        <p:nvPicPr>
          <p:cNvPr id="500" name="Google Shape;500;g8504c8a90c_8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833" y="4308167"/>
            <a:ext cx="5000332" cy="2151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 i="0" u="none" strike="noStrike"/>
              <a:t>Matrices and why they are important</a:t>
            </a:r>
            <a:endParaRPr/>
          </a:p>
        </p:txBody>
      </p:sp>
      <p:sp>
        <p:nvSpPr>
          <p:cNvPr id="506" name="Google Shape;506;p34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520" cy="33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/>
              <a:t>In linear algebra, think of a matrix as an “operation” that modifies the state of a qubit 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/>
              <a:t>Columns of matrices as vectors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/>
              <a:t>Columns are the transformed standard bases when the operation is applied on them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/>
              <a:t>These operations are termed as gates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</a:pPr>
            <a:r>
              <a:rPr lang="en-US" sz="4800" u="sng"/>
              <a:t>Gates</a:t>
            </a:r>
            <a:endParaRPr sz="4800" u="sng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 txBox="1">
            <a:spLocks noGrp="1"/>
          </p:cNvSpPr>
          <p:nvPr>
            <p:ph type="title"/>
          </p:nvPr>
        </p:nvSpPr>
        <p:spPr>
          <a:xfrm>
            <a:off x="5277329" y="640080"/>
            <a:ext cx="6274590" cy="271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</a:pPr>
            <a:r>
              <a:rPr lang="en-US" sz="6000">
                <a:solidFill>
                  <a:schemeClr val="dk1"/>
                </a:solidFill>
              </a:rPr>
              <a:t>Gates</a:t>
            </a:r>
            <a:endParaRPr/>
          </a:p>
        </p:txBody>
      </p:sp>
      <p:pic>
        <p:nvPicPr>
          <p:cNvPr id="517" name="Google Shape;517;p36" descr="A person wearing glasses and smiling at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l="9511"/>
          <a:stretch/>
        </p:blipFill>
        <p:spPr>
          <a:xfrm>
            <a:off x="1" y="10"/>
            <a:ext cx="4654296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6"/>
          <p:cNvSpPr txBox="1"/>
          <p:nvPr/>
        </p:nvSpPr>
        <p:spPr>
          <a:xfrm>
            <a:off x="8412490" y="4255318"/>
            <a:ext cx="2743200" cy="130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Hehe, wrong Gates (sorry, was bored)</a:t>
            </a:r>
            <a:endParaRPr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7"/>
          <p:cNvSpPr txBox="1"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 sz="4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Classical and quantum gates</a:t>
            </a:r>
            <a:endParaRPr sz="4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endParaRPr sz="4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" name="Google Shape;524;p37"/>
          <p:cNvSpPr txBox="1">
            <a:spLocks noGrp="1"/>
          </p:cNvSpPr>
          <p:nvPr>
            <p:ph type="body" idx="1"/>
          </p:nvPr>
        </p:nvSpPr>
        <p:spPr>
          <a:xfrm>
            <a:off x="1136429" y="2278173"/>
            <a:ext cx="6467867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are the differences between the two?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Classical NOT vs classical OR, AND etc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does it relate to the physics of information?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are some of the equivalent gates between classical and quantum computing? </a:t>
            </a:r>
            <a:endParaRPr/>
          </a:p>
          <a:p>
            <a:pPr marL="228600" lvl="0" indent="-9144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" name="Google Shape;525;p37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6" name="Google Shape;526;p37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7" name="Google Shape;527;p37" descr="Quot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"/>
          <p:cNvSpPr txBox="1">
            <a:spLocks noGrp="1"/>
          </p:cNvSpPr>
          <p:nvPr>
            <p:ph type="title"/>
          </p:nvPr>
        </p:nvSpPr>
        <p:spPr>
          <a:xfrm>
            <a:off x="974016" y="386002"/>
            <a:ext cx="94403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Quattrocento Sans"/>
              <a:buNone/>
            </a:pPr>
            <a:r>
              <a:rPr lang="en-US" sz="54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Quantum gates</a:t>
            </a:r>
            <a:endParaRPr sz="54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endParaRPr sz="54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33" name="Google Shape;53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8858" y="3679209"/>
            <a:ext cx="5789112" cy="79339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These are nothing but unitary matrices that change the state of the qubit. </a:t>
            </a:r>
            <a:endParaRPr/>
          </a:p>
          <a:p>
            <a:pPr marL="228600" lvl="0" indent="-68579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lvl="0" indent="-68579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00000"/>
                </a:solidFill>
              </a:rPr>
              <a:t>Quantum gates</a:t>
            </a:r>
            <a:endParaRPr sz="4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endParaRPr sz="4000">
              <a:solidFill>
                <a:srgbClr val="000000"/>
              </a:solidFill>
            </a:endParaRPr>
          </a:p>
        </p:txBody>
      </p:sp>
      <p:sp>
        <p:nvSpPr>
          <p:cNvPr id="540" name="Google Shape;540;p39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Pauli X</a:t>
            </a:r>
            <a:endParaRPr/>
          </a:p>
          <a:p>
            <a:pPr marL="0" lvl="0" indent="-114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Equivalent to the classical NOT gate</a:t>
            </a:r>
            <a:endParaRPr/>
          </a:p>
          <a:p>
            <a:pPr marL="0" lvl="0" indent="-114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Flips the standard bases</a:t>
            </a:r>
            <a:endParaRPr/>
          </a:p>
          <a:p>
            <a:pPr marL="0" lvl="0" indent="-114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Has no effect on the Hadamard basis</a:t>
            </a:r>
            <a:endParaRPr/>
          </a:p>
          <a:p>
            <a:pPr marL="0" lvl="0" indent="-114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 rotates the qubit about the X axis on the bloch sphere </a:t>
            </a: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1" name="Google Shape;541;p39" descr="A close up of a logo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6408" y="4337582"/>
            <a:ext cx="2393326" cy="122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9" descr="A picture containing dome,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3683" y="2215094"/>
            <a:ext cx="4656702" cy="464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What is computing?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sp>
        <p:nvSpPr>
          <p:cNvPr id="424" name="Google Shape;424;p31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520" cy="249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/>
              <a:t>What does it mean to “compute” something?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/>
              <a:t>Does it come at a cost?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/>
              <a:t>Is it a physical process?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/>
              <a:t>Can we quantify the outcome of computing something?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00000"/>
                </a:solidFill>
              </a:rPr>
              <a:t>Quantum gates</a:t>
            </a:r>
            <a:endParaRPr sz="4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endParaRPr sz="4000">
              <a:solidFill>
                <a:srgbClr val="000000"/>
              </a:solidFill>
            </a:endParaRPr>
          </a:p>
        </p:txBody>
      </p:sp>
      <p:sp>
        <p:nvSpPr>
          <p:cNvPr id="548" name="Google Shape;548;p40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716676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Pauli Z</a:t>
            </a:r>
            <a:endParaRPr/>
          </a:p>
          <a:p>
            <a:pPr marL="0" lvl="0" indent="-114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Similar to the Pauli X gate, this rotates the qubit vector around the Z axis. </a:t>
            </a:r>
            <a:endParaRPr/>
          </a:p>
          <a:p>
            <a:pPr marL="0" lvl="0" indent="-114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Adds a phase of </a:t>
            </a:r>
            <a:r>
              <a:rPr lang="en-US" sz="2000" i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π</a:t>
            </a: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9" name="Google Shape;549;p40" descr="A close up of a logo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383" y="4371480"/>
            <a:ext cx="2797553" cy="116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 descr="A close up of a logo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890" y="4374041"/>
            <a:ext cx="2501450" cy="116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0" descr="A picture containing dome, building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8032" y="2427431"/>
            <a:ext cx="4447502" cy="442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1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00000"/>
                </a:solidFill>
              </a:rPr>
              <a:t>Quantum gates</a:t>
            </a:r>
            <a:endParaRPr sz="4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endParaRPr sz="4000">
              <a:solidFill>
                <a:srgbClr val="000000"/>
              </a:solidFill>
            </a:endParaRPr>
          </a:p>
        </p:txBody>
      </p:sp>
      <p:sp>
        <p:nvSpPr>
          <p:cNvPr id="557" name="Google Shape;557;p41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6801425" cy="3644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Pauli Y</a:t>
            </a: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-114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Similar to the Pauli X and Z gates, this rotates the qubit vector around the Y axis.</a:t>
            </a: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-114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states obtained by applying Pauli Y to the standard bases are circularly polarized states. |↺⟩,|↻⟩</a:t>
            </a: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58" name="Google Shape;558;p41" descr="A close up of a logo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9915" y="328969"/>
            <a:ext cx="3531106" cy="53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1" descr="A picture containing dome,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5145" y="1894172"/>
            <a:ext cx="4917247" cy="495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00000"/>
                </a:solidFill>
              </a:rPr>
              <a:t>Quantum gates</a:t>
            </a:r>
            <a:endParaRPr sz="4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endParaRPr sz="4000">
              <a:solidFill>
                <a:srgbClr val="000000"/>
              </a:solidFill>
            </a:endParaRPr>
          </a:p>
        </p:txBody>
      </p:sp>
      <p:sp>
        <p:nvSpPr>
          <p:cNvPr id="565" name="Google Shape;565;p42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6425644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Hadamard gate</a:t>
            </a: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Like, the Paulis, the Hadamard is also a half rotation about the Bloch sphere. However, the difference is that it rotates about an axis that is exactly between the X and the Z axes.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66" name="Google Shape;566;p42" descr="A close up of a logo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257" y="4513609"/>
            <a:ext cx="3682912" cy="638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2" descr="A picture containing dome,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0161" y="2040503"/>
            <a:ext cx="4802034" cy="481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What do they look like?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sp>
        <p:nvSpPr>
          <p:cNvPr id="573" name="Google Shape;573;p43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520" cy="4567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Matrices!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  <p:pic>
        <p:nvPicPr>
          <p:cNvPr id="574" name="Google Shape;574;p43" descr="A picture containing clock, drawing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675" y="3330976"/>
            <a:ext cx="1851675" cy="9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3" descr="A close up of a clock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r="54927" b="32500"/>
          <a:stretch/>
        </p:blipFill>
        <p:spPr>
          <a:xfrm>
            <a:off x="4519250" y="3123425"/>
            <a:ext cx="2825350" cy="19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3" descr="A close up of a clock&#10;&#10;Description generated with high confidence"/>
          <p:cNvPicPr preferRelativeResize="0"/>
          <p:nvPr/>
        </p:nvPicPr>
        <p:blipFill rotWithShape="1">
          <a:blip r:embed="rId5">
            <a:alphaModFix/>
          </a:blip>
          <a:srcRect r="52260" b="-602"/>
          <a:stretch/>
        </p:blipFill>
        <p:spPr>
          <a:xfrm>
            <a:off x="4617400" y="1671575"/>
            <a:ext cx="2453125" cy="17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3" descr="A close up of a clock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l="56751" r="365" b="32500"/>
          <a:stretch/>
        </p:blipFill>
        <p:spPr>
          <a:xfrm>
            <a:off x="4821949" y="4678725"/>
            <a:ext cx="2733850" cy="19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3" descr="A close up of a logo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67324" y="3260425"/>
            <a:ext cx="2825350" cy="11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Another easy and cute gate</a:t>
            </a:r>
            <a:endParaRPr/>
          </a:p>
        </p:txBody>
      </p:sp>
      <p:sp>
        <p:nvSpPr>
          <p:cNvPr id="584" name="Google Shape;584;p44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8816027" cy="249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The R</a:t>
            </a:r>
            <a:r>
              <a:rPr lang="en-US" baseline="-25000">
                <a:latin typeface="Quattrocento Sans"/>
                <a:ea typeface="Quattrocento Sans"/>
                <a:cs typeface="Quattrocento Sans"/>
                <a:sym typeface="Quattrocento Sans"/>
              </a:rPr>
              <a:t>ϕ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-gate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Parameterized gate, needs an argument </a:t>
            </a:r>
            <a:r>
              <a:rPr lang="en-US" i="1">
                <a:latin typeface="Quattrocento Sans"/>
                <a:ea typeface="Quattrocento Sans"/>
                <a:cs typeface="Quattrocento Sans"/>
                <a:sym typeface="Quattrocento Sans"/>
              </a:rPr>
              <a:t>ϕ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The R</a:t>
            </a:r>
            <a:r>
              <a:rPr lang="en-US" baseline="-25000">
                <a:latin typeface="Quattrocento Sans"/>
                <a:ea typeface="Quattrocento Sans"/>
                <a:cs typeface="Quattrocento Sans"/>
                <a:sym typeface="Quattrocento Sans"/>
              </a:rPr>
              <a:t>ϕ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-gate performs a rotation of </a:t>
            </a:r>
            <a:r>
              <a:rPr lang="en-US" i="1">
                <a:latin typeface="Quattrocento Sans"/>
                <a:ea typeface="Quattrocento Sans"/>
                <a:cs typeface="Quattrocento Sans"/>
                <a:sym typeface="Quattrocento Sans"/>
              </a:rPr>
              <a:t>ϕ 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around the Z-axis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We can derive two more gates from this, T and 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  <p:pic>
        <p:nvPicPr>
          <p:cNvPr id="585" name="Google Shape;585;p44" descr="A close up of a clock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16835" r="11110" b="-734"/>
          <a:stretch/>
        </p:blipFill>
        <p:spPr>
          <a:xfrm>
            <a:off x="9480375" y="2090412"/>
            <a:ext cx="2404959" cy="15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4" descr="A close up of a clock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8056" y="4564303"/>
            <a:ext cx="4654984" cy="1215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4" descr="A close up of a clock&#10;&#10;Description generated with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715" y="4660269"/>
            <a:ext cx="4941256" cy="111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5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So, how many gates have we covered so far?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sp>
        <p:nvSpPr>
          <p:cNvPr id="593" name="Google Shape;593;p45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  <p:sp>
        <p:nvSpPr>
          <p:cNvPr id="594" name="Google Shape;594;p45"/>
          <p:cNvSpPr txBox="1"/>
          <p:nvPr/>
        </p:nvSpPr>
        <p:spPr>
          <a:xfrm>
            <a:off x="4724400" y="3200400"/>
            <a:ext cx="2743200" cy="27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65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So, how many gates have we covered so far?</a:t>
            </a:r>
            <a:endParaRPr/>
          </a:p>
        </p:txBody>
      </p:sp>
      <p:pic>
        <p:nvPicPr>
          <p:cNvPr id="600" name="Google Shape;600;p46" descr="A picture containing man, cellphone, phone, holding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2948" y="1429859"/>
            <a:ext cx="5401718" cy="3528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7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That’s wayyy too many gates to remember!</a:t>
            </a:r>
            <a:endParaRPr/>
          </a:p>
        </p:txBody>
      </p:sp>
      <p:sp>
        <p:nvSpPr>
          <p:cNvPr id="606" name="Google Shape;606;p47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5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40"/>
              <a:buNone/>
            </a:pPr>
            <a:r>
              <a:rPr lang="en-US" sz="2600">
                <a:latin typeface="Quattrocento Sans"/>
                <a:ea typeface="Quattrocento Sans"/>
                <a:cs typeface="Quattrocento Sans"/>
                <a:sym typeface="Quattrocento Sans"/>
              </a:rPr>
              <a:t>General, parameterized form of a quantum gate</a:t>
            </a:r>
            <a:endParaRPr/>
          </a:p>
        </p:txBody>
      </p:sp>
      <p:pic>
        <p:nvPicPr>
          <p:cNvPr id="607" name="Google Shape;607;p47" descr="A picture containing object, clock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274" y="2810984"/>
            <a:ext cx="10320794" cy="22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8"/>
          <p:cNvSpPr txBox="1">
            <a:spLocks noGrp="1"/>
          </p:cNvSpPr>
          <p:nvPr>
            <p:ph type="title"/>
          </p:nvPr>
        </p:nvSpPr>
        <p:spPr>
          <a:xfrm>
            <a:off x="995359" y="1344460"/>
            <a:ext cx="4807699" cy="23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Overview of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single qubit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gate operations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pic>
        <p:nvPicPr>
          <p:cNvPr id="613" name="Google Shape;613;p48" descr="A picture containing clock, standing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138" y="545991"/>
            <a:ext cx="3921559" cy="570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9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What if I want to perform operations on multiple qubits?</a:t>
            </a:r>
            <a:endParaRPr/>
          </a:p>
        </p:txBody>
      </p:sp>
      <p:sp>
        <p:nvSpPr>
          <p:cNvPr id="619" name="Google Shape;619;p49"/>
          <p:cNvSpPr txBox="1">
            <a:spLocks noGrp="1"/>
          </p:cNvSpPr>
          <p:nvPr>
            <p:ph type="body" idx="1"/>
          </p:nvPr>
        </p:nvSpPr>
        <p:spPr>
          <a:xfrm>
            <a:off x="586390" y="1757959"/>
            <a:ext cx="110185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Controlled NOT gate</a:t>
            </a:r>
            <a:endParaRPr/>
          </a:p>
        </p:txBody>
      </p:sp>
      <p:pic>
        <p:nvPicPr>
          <p:cNvPr id="620" name="Google Shape;620;p49" descr="A close up of a clock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63" y="3124462"/>
            <a:ext cx="3121720" cy="172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969" y="5408961"/>
            <a:ext cx="4385805" cy="35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9"/>
          <p:cNvPicPr preferRelativeResize="0"/>
          <p:nvPr/>
        </p:nvPicPr>
        <p:blipFill rotWithShape="1">
          <a:blip r:embed="rId5">
            <a:alphaModFix/>
          </a:blip>
          <a:srcRect r="50997"/>
          <a:stretch/>
        </p:blipFill>
        <p:spPr>
          <a:xfrm>
            <a:off x="7332175" y="2678475"/>
            <a:ext cx="3190875" cy="4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9"/>
          <p:cNvPicPr preferRelativeResize="0"/>
          <p:nvPr/>
        </p:nvPicPr>
        <p:blipFill rotWithShape="1">
          <a:blip r:embed="rId5">
            <a:alphaModFix/>
          </a:blip>
          <a:srcRect l="50980"/>
          <a:stretch/>
        </p:blipFill>
        <p:spPr>
          <a:xfrm>
            <a:off x="7332175" y="3458600"/>
            <a:ext cx="3190875" cy="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9" descr="A close up of a logo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3503" y="4337613"/>
            <a:ext cx="3404469" cy="127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What is computing?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sp>
        <p:nvSpPr>
          <p:cNvPr id="430" name="Google Shape;430;p33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520" cy="235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Scary math formula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                                                           Shannon’s Equation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                                  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  <p:pic>
        <p:nvPicPr>
          <p:cNvPr id="431" name="Google Shape;431;p33" descr="A close up of a clock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3648" y="3047218"/>
            <a:ext cx="4647417" cy="14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0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General control gate</a:t>
            </a:r>
            <a:endParaRPr/>
          </a:p>
        </p:txBody>
      </p:sp>
      <p:pic>
        <p:nvPicPr>
          <p:cNvPr id="630" name="Google Shape;630;p50" descr="A close up of a logo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3725" y="2637642"/>
            <a:ext cx="3911512" cy="171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0" descr="A close up of a logo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89257" y="2509121"/>
            <a:ext cx="2729368" cy="182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1"/>
          <p:cNvSpPr txBox="1">
            <a:spLocks noGrp="1"/>
          </p:cNvSpPr>
          <p:nvPr>
            <p:ph type="title"/>
          </p:nvPr>
        </p:nvSpPr>
        <p:spPr>
          <a:xfrm>
            <a:off x="588275" y="938000"/>
            <a:ext cx="110184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</a:pPr>
            <a:r>
              <a:rPr lang="en-US" sz="3000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Toffoli Gate</a:t>
            </a:r>
            <a:endParaRPr sz="4000"/>
          </a:p>
        </p:txBody>
      </p:sp>
      <p:pic>
        <p:nvPicPr>
          <p:cNvPr id="637" name="Google Shape;637;p51" descr="A close up of a logo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4109" y="2230547"/>
            <a:ext cx="4063391" cy="352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1" descr="A picture containing clock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l="22766" r="19376"/>
          <a:stretch/>
        </p:blipFill>
        <p:spPr>
          <a:xfrm>
            <a:off x="786325" y="2313400"/>
            <a:ext cx="5898663" cy="3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2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</a:pPr>
            <a:r>
              <a:rPr lang="en-US" b="1">
                <a:latin typeface="Raleway"/>
                <a:ea typeface="Raleway"/>
                <a:cs typeface="Raleway"/>
                <a:sym typeface="Raleway"/>
              </a:rPr>
              <a:t>Heads or tails?</a:t>
            </a:r>
            <a:endParaRPr/>
          </a:p>
        </p:txBody>
      </p:sp>
      <p:pic>
        <p:nvPicPr>
          <p:cNvPr id="644" name="Google Shape;644;p52" descr="A picture containing grass, sitting, black, ca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r="48863" b="373"/>
          <a:stretch/>
        </p:blipFill>
        <p:spPr>
          <a:xfrm>
            <a:off x="1176272" y="1990464"/>
            <a:ext cx="2818956" cy="418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2" descr="A picture containing grass, sitting, black, ca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l="48636"/>
          <a:stretch/>
        </p:blipFill>
        <p:spPr>
          <a:xfrm>
            <a:off x="8496562" y="1987202"/>
            <a:ext cx="2875325" cy="417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2" descr="A close up of a logo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4927" y="2589365"/>
            <a:ext cx="2756508" cy="275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3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Rules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sp>
        <p:nvSpPr>
          <p:cNvPr id="652" name="Google Shape;652;p53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520" cy="405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The coin starts with heads facing up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The first move is made by your opponent 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The second move is made by you 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/>
              <a:t>During these moves, neither you nor your opponent can see the coin 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/>
              <a:t>The third move is again made by your opponent 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</a:pPr>
            <a:r>
              <a:rPr lang="en-US"/>
              <a:t>In the end, if there’s tails facing up, you win, else your opponent wins!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4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Finer details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sp>
        <p:nvSpPr>
          <p:cNvPr id="658" name="Google Shape;658;p54"/>
          <p:cNvSpPr txBox="1">
            <a:spLocks noGrp="1"/>
          </p:cNvSpPr>
          <p:nvPr>
            <p:ph type="body" idx="1"/>
          </p:nvPr>
        </p:nvSpPr>
        <p:spPr>
          <a:xfrm>
            <a:off x="534198" y="2081548"/>
            <a:ext cx="11018520" cy="146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/>
              <a:t>You can either decide to flip the coin or leave it as it is!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/>
              <a:t>But remember, you can’t see the coin!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 b="1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5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Finer details</a:t>
            </a:r>
            <a:endParaRPr/>
          </a:p>
        </p:txBody>
      </p:sp>
      <p:sp>
        <p:nvSpPr>
          <p:cNvPr id="664" name="Google Shape;664;p55"/>
          <p:cNvSpPr txBox="1">
            <a:spLocks noGrp="1"/>
          </p:cNvSpPr>
          <p:nvPr>
            <p:ph type="body" idx="1"/>
          </p:nvPr>
        </p:nvSpPr>
        <p:spPr>
          <a:xfrm>
            <a:off x="784719" y="1945849"/>
            <a:ext cx="11529999" cy="299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50"/>
              <a:buNone/>
            </a:pPr>
            <a:r>
              <a:rPr lang="en-US" sz="3500">
                <a:latin typeface="Quattrocento Sans"/>
                <a:ea typeface="Quattrocento Sans"/>
                <a:cs typeface="Quattrocento Sans"/>
                <a:sym typeface="Quattrocento Sans"/>
              </a:rPr>
              <a:t>|</a:t>
            </a:r>
            <a:r>
              <a:rPr lang="en-US" sz="3500" i="1"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r>
              <a:rPr lang="en-US" sz="3500">
                <a:latin typeface="Quattrocento Sans"/>
                <a:ea typeface="Quattrocento Sans"/>
                <a:cs typeface="Quattrocento Sans"/>
                <a:sym typeface="Quattrocento Sans"/>
              </a:rPr>
              <a:t>⟩                                                      Heads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150"/>
              <a:buNone/>
            </a:pPr>
            <a:endParaRPr sz="3500"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150"/>
              <a:buNone/>
            </a:pPr>
            <a:endParaRPr sz="3500"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150"/>
              <a:buNone/>
            </a:pPr>
            <a:r>
              <a:rPr lang="en-US" sz="3500">
                <a:latin typeface="Quattrocento Sans"/>
                <a:ea typeface="Quattrocento Sans"/>
                <a:cs typeface="Quattrocento Sans"/>
                <a:sym typeface="Quattrocento Sans"/>
              </a:rPr>
              <a:t>|</a:t>
            </a:r>
            <a:r>
              <a:rPr lang="en-US" sz="3500" i="1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en-US" sz="3500">
                <a:latin typeface="Quattrocento Sans"/>
                <a:ea typeface="Quattrocento Sans"/>
                <a:cs typeface="Quattrocento Sans"/>
                <a:sym typeface="Quattrocento Sans"/>
              </a:rPr>
              <a:t>⟩                                                       Tails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2099508" y="1944520"/>
            <a:ext cx="478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B6E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6" name="Google Shape;666;p55"/>
          <p:cNvSpPr/>
          <p:nvPr/>
        </p:nvSpPr>
        <p:spPr>
          <a:xfrm>
            <a:off x="2047316" y="3812986"/>
            <a:ext cx="478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B6E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6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Finer details</a:t>
            </a:r>
            <a:endParaRPr/>
          </a:p>
        </p:txBody>
      </p:sp>
      <p:sp>
        <p:nvSpPr>
          <p:cNvPr id="672" name="Google Shape;672;p56"/>
          <p:cNvSpPr txBox="1">
            <a:spLocks noGrp="1"/>
          </p:cNvSpPr>
          <p:nvPr>
            <p:ph type="body" idx="1"/>
          </p:nvPr>
        </p:nvSpPr>
        <p:spPr>
          <a:xfrm>
            <a:off x="784719" y="1945849"/>
            <a:ext cx="11529999" cy="299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50"/>
              <a:buNone/>
            </a:pPr>
            <a:r>
              <a:rPr lang="en-US" sz="3500">
                <a:latin typeface="Quattrocento Sans"/>
                <a:ea typeface="Quattrocento Sans"/>
                <a:cs typeface="Quattrocento Sans"/>
                <a:sym typeface="Quattrocento Sans"/>
              </a:rPr>
              <a:t>Flip                                                           Pauli 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150"/>
              <a:buNone/>
            </a:pPr>
            <a:endParaRPr sz="3500"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150"/>
              <a:buNone/>
            </a:pPr>
            <a:endParaRPr sz="3500"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150"/>
              <a:buNone/>
            </a:pPr>
            <a:r>
              <a:rPr lang="en-US" sz="3500">
                <a:latin typeface="Quattrocento Sans"/>
                <a:ea typeface="Quattrocento Sans"/>
                <a:cs typeface="Quattrocento Sans"/>
                <a:sym typeface="Quattrocento Sans"/>
              </a:rPr>
              <a:t>No Flip                                                     Identity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  <p:sp>
        <p:nvSpPr>
          <p:cNvPr id="673" name="Google Shape;673;p56"/>
          <p:cNvSpPr/>
          <p:nvPr/>
        </p:nvSpPr>
        <p:spPr>
          <a:xfrm>
            <a:off x="2892823" y="2007150"/>
            <a:ext cx="478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B6E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4" name="Google Shape;674;p56"/>
          <p:cNvSpPr/>
          <p:nvPr/>
        </p:nvSpPr>
        <p:spPr>
          <a:xfrm>
            <a:off x="2809316" y="3906931"/>
            <a:ext cx="478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B6E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7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Classical opponent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sp>
        <p:nvSpPr>
          <p:cNvPr id="680" name="Google Shape;680;p57"/>
          <p:cNvSpPr txBox="1">
            <a:spLocks noGrp="1"/>
          </p:cNvSpPr>
          <p:nvPr>
            <p:ph type="body" idx="1"/>
          </p:nvPr>
        </p:nvSpPr>
        <p:spPr>
          <a:xfrm>
            <a:off x="534198" y="2008479"/>
            <a:ext cx="3575973" cy="199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What happens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if your opponent was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 classical computer?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  <p:pic>
        <p:nvPicPr>
          <p:cNvPr id="681" name="Google Shape;681;p57" descr="A screenshot of a cell phon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2812" y="2857109"/>
            <a:ext cx="8050321" cy="387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8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</a:pPr>
            <a:r>
              <a:rPr lang="en-US" sz="2600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Quantum opponent</a:t>
            </a:r>
            <a:endParaRPr/>
          </a:p>
        </p:txBody>
      </p:sp>
      <p:pic>
        <p:nvPicPr>
          <p:cNvPr id="687" name="Google Shape;687;p58" descr="A screenshot of a cell phon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686" y="1718416"/>
            <a:ext cx="5830213" cy="473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8" descr="A person in a blue shir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5342" y="2752464"/>
            <a:ext cx="4316520" cy="2887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title"/>
          </p:nvPr>
        </p:nvSpPr>
        <p:spPr>
          <a:xfrm>
            <a:off x="588275" y="950423"/>
            <a:ext cx="110184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How?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sp>
        <p:nvSpPr>
          <p:cNvPr id="694" name="Google Shape;694;p59"/>
          <p:cNvSpPr txBox="1"/>
          <p:nvPr/>
        </p:nvSpPr>
        <p:spPr>
          <a:xfrm>
            <a:off x="1791222" y="2699359"/>
            <a:ext cx="2523995" cy="342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 = 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</a:t>
            </a:r>
            <a:endParaRPr sz="35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 = 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</a:t>
            </a:r>
            <a:endParaRPr sz="35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 = 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765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59"/>
          <p:cNvSpPr txBox="1"/>
          <p:nvPr/>
        </p:nvSpPr>
        <p:spPr>
          <a:xfrm>
            <a:off x="7803715" y="1822536"/>
            <a:ext cx="2743200" cy="296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 = 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</a:t>
            </a:r>
            <a:endParaRPr sz="35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 = 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</a:t>
            </a:r>
            <a:endParaRPr sz="35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 = |</a:t>
            </a:r>
            <a:r>
              <a:rPr lang="en-US" sz="35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⟩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765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What is computing?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sp>
        <p:nvSpPr>
          <p:cNvPr id="437" name="Google Shape;437;p32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1101852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Let’s sprinkle some physics on this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Unorganized                                                      			Organized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  <p:sp>
        <p:nvSpPr>
          <p:cNvPr id="438" name="Google Shape;438;p32"/>
          <p:cNvSpPr/>
          <p:nvPr/>
        </p:nvSpPr>
        <p:spPr>
          <a:xfrm>
            <a:off x="3783894" y="3186739"/>
            <a:ext cx="3330300" cy="48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B6E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An example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586390" y="1434370"/>
            <a:ext cx="5037343" cy="33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Your opponent flips the coin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You flip the coin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/>
              <a:t>Your opponent decides to leave it as it is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/>
              <a:t>The circuit looks something like this -&gt;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endParaRPr/>
          </a:p>
        </p:txBody>
      </p:sp>
      <p:pic>
        <p:nvPicPr>
          <p:cNvPr id="702" name="Google Shape;702;p60" descr="A close up of a clock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9457" y="2027362"/>
            <a:ext cx="6098869" cy="217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1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b="1"/>
              <a:t>Hadamard, I choose you!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/>
          </a:p>
        </p:txBody>
      </p:sp>
      <p:sp>
        <p:nvSpPr>
          <p:cNvPr id="708" name="Google Shape;708;p61"/>
          <p:cNvSpPr txBox="1">
            <a:spLocks noGrp="1"/>
          </p:cNvSpPr>
          <p:nvPr>
            <p:ph type="body" idx="1"/>
          </p:nvPr>
        </p:nvSpPr>
        <p:spPr>
          <a:xfrm>
            <a:off x="1003924" y="2248562"/>
            <a:ext cx="407701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So, this is what your opponent will do if quantum in nature</a:t>
            </a:r>
            <a:endParaRPr/>
          </a:p>
        </p:txBody>
      </p:sp>
      <p:pic>
        <p:nvPicPr>
          <p:cNvPr id="709" name="Google Shape;709;p61" descr="A close up of a clock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324" y="2016364"/>
            <a:ext cx="6339735" cy="22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0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What is QDK?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3"/>
          <p:cNvSpPr txBox="1">
            <a:spLocks noGrp="1"/>
          </p:cNvSpPr>
          <p:nvPr>
            <p:ph type="title"/>
          </p:nvPr>
        </p:nvSpPr>
        <p:spPr>
          <a:xfrm>
            <a:off x="584200" y="2025650"/>
            <a:ext cx="416198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Quattrocento Sans"/>
              <a:buNone/>
            </a:pPr>
            <a:r>
              <a:rPr lang="en-US" sz="1979"/>
              <a:t>Q# is a domain specific programming language built by Microsoft from the ground up to interact with the current and future quantum hardware. </a:t>
            </a:r>
            <a:br>
              <a:rPr lang="en-US" sz="1260"/>
            </a:br>
            <a:endParaRPr sz="1260"/>
          </a:p>
        </p:txBody>
      </p:sp>
      <p:sp>
        <p:nvSpPr>
          <p:cNvPr id="794" name="Google Shape;794;p73"/>
          <p:cNvSpPr txBox="1">
            <a:spLocks noGrp="1"/>
          </p:cNvSpPr>
          <p:nvPr>
            <p:ph type="body" idx="1"/>
          </p:nvPr>
        </p:nvSpPr>
        <p:spPr>
          <a:xfrm>
            <a:off x="584200" y="3535541"/>
            <a:ext cx="416242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If you're familiar with either C# or F#, you will find Q# familiar to work with as it borrows heavily from those</a:t>
            </a:r>
            <a:endParaRPr dirty="0"/>
          </a:p>
        </p:txBody>
      </p:sp>
      <p:pic>
        <p:nvPicPr>
          <p:cNvPr id="795" name="Google Shape;795;p73" descr="A close up of a sign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1714500"/>
            <a:ext cx="6858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504c8a90c_8_77"/>
          <p:cNvSpPr txBox="1">
            <a:spLocks noGrp="1"/>
          </p:cNvSpPr>
          <p:nvPr>
            <p:ph type="title"/>
          </p:nvPr>
        </p:nvSpPr>
        <p:spPr>
          <a:xfrm>
            <a:off x="415650" y="941254"/>
            <a:ext cx="11360700" cy="11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Quantum…? Bits…?</a:t>
            </a:r>
            <a:endParaRPr sz="2800"/>
          </a:p>
        </p:txBody>
      </p:sp>
      <p:sp>
        <p:nvSpPr>
          <p:cNvPr id="444" name="Google Shape;444;g8504c8a90c_8_77"/>
          <p:cNvSpPr txBox="1">
            <a:spLocks noGrp="1"/>
          </p:cNvSpPr>
          <p:nvPr>
            <p:ph type="body" idx="1"/>
          </p:nvPr>
        </p:nvSpPr>
        <p:spPr>
          <a:xfrm>
            <a:off x="970200" y="2383808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Quantum mechanics is as powerful as it is weird. So, how can we use this to our benefit? Much after the advent of quantum mechanics, someone thought, </a:t>
            </a:r>
            <a:r>
              <a:rPr lang="en-US" sz="2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“Oh. What if we use quantum mechanical systems for processing of information?”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504c8a90c_8_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Bits! But...quantum?</a:t>
            </a:r>
            <a:endParaRPr sz="2800"/>
          </a:p>
        </p:txBody>
      </p:sp>
      <p:sp>
        <p:nvSpPr>
          <p:cNvPr id="450" name="Google Shape;450;g8504c8a90c_8_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25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Classical bits or just bits can have two distinct states, 0 or 1. </a:t>
            </a:r>
            <a:endParaRPr sz="1900"/>
          </a:p>
          <a:p>
            <a:pPr marL="1219200" lvl="1" indent="-425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Entropy!</a:t>
            </a:r>
            <a:endParaRPr sz="1900"/>
          </a:p>
          <a:p>
            <a:pPr marL="609600" lvl="0" indent="-425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Quantum bits on the other hand can be 0 or 1 or anything in-between!</a:t>
            </a:r>
            <a:endParaRPr sz="1900"/>
          </a:p>
          <a:p>
            <a:pPr marL="1219200" lvl="1" indent="-425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This is possible because of the property of quantum systems called superposition. </a:t>
            </a:r>
            <a:endParaRPr sz="1900"/>
          </a:p>
          <a:p>
            <a:pPr marL="609600" lvl="0" indent="-425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Formally… A qubit is a quantum system which represents the smallest unit of quantum information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504c8a90c_8_8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Ohhhh, </a:t>
            </a:r>
            <a:r>
              <a:rPr lang="en-US" sz="2800" i="1"/>
              <a:t>quantum bits!</a:t>
            </a:r>
            <a:endParaRPr sz="2800" i="1"/>
          </a:p>
        </p:txBody>
      </p:sp>
      <p:pic>
        <p:nvPicPr>
          <p:cNvPr id="456" name="Google Shape;456;g8504c8a90c_8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567" y="2827969"/>
            <a:ext cx="4131268" cy="330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8504c8a90c_8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33" y="2827951"/>
            <a:ext cx="6615734" cy="12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8504c8a90c_8_88"/>
          <p:cNvPicPr preferRelativeResize="0"/>
          <p:nvPr/>
        </p:nvPicPr>
        <p:blipFill rotWithShape="1">
          <a:blip r:embed="rId5">
            <a:alphaModFix/>
          </a:blip>
          <a:srcRect t="8759" r="18220" b="11169"/>
          <a:stretch/>
        </p:blipFill>
        <p:spPr>
          <a:xfrm>
            <a:off x="1936100" y="3773167"/>
            <a:ext cx="3229734" cy="255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504c8a90c_8_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Qubits</a:t>
            </a:r>
            <a:endParaRPr sz="2800"/>
          </a:p>
        </p:txBody>
      </p:sp>
      <p:sp>
        <p:nvSpPr>
          <p:cNvPr id="464" name="Google Shape;464;g8504c8a90c_8_9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If you have </a:t>
            </a:r>
            <a:r>
              <a:rPr lang="en-US" sz="2400" i="1"/>
              <a:t>n </a:t>
            </a:r>
            <a:r>
              <a:rPr lang="en-US" sz="2400"/>
              <a:t>qubits then you have 2</a:t>
            </a:r>
            <a:r>
              <a:rPr lang="en-US" sz="2400" baseline="30000"/>
              <a:t>n</a:t>
            </a:r>
            <a:r>
              <a:rPr lang="en-US" sz="2400"/>
              <a:t> computational power</a:t>
            </a:r>
            <a:endParaRPr sz="2400"/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Can any vector be a qubit?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sz="2400"/>
          </a:p>
        </p:txBody>
      </p:sp>
      <p:pic>
        <p:nvPicPr>
          <p:cNvPr id="465" name="Google Shape;465;g8504c8a90c_8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897" y="3865630"/>
            <a:ext cx="7154201" cy="132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504c8a90c_8_10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Vectors and Vector Spaces</a:t>
            </a:r>
            <a:endParaRPr sz="2800"/>
          </a:p>
        </p:txBody>
      </p:sp>
      <p:sp>
        <p:nvSpPr>
          <p:cNvPr id="471" name="Google Shape;471;g8504c8a90c_8_101"/>
          <p:cNvSpPr txBox="1">
            <a:spLocks noGrp="1"/>
          </p:cNvSpPr>
          <p:nvPr>
            <p:ph type="body" idx="1"/>
          </p:nvPr>
        </p:nvSpPr>
        <p:spPr>
          <a:xfrm>
            <a:off x="970200" y="1470408"/>
            <a:ext cx="10251600" cy="391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The generic definition is that, vectors are mathematical objects that have both magnitude and direction. </a:t>
            </a:r>
            <a:endParaRPr sz="1700"/>
          </a:p>
          <a:p>
            <a:pPr marL="6096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solidFill>
                  <a:srgbClr val="000000"/>
                </a:solidFill>
              </a:rPr>
              <a:t>A vector space over a field F is a set of objects (vectors), where two conditions hold</a:t>
            </a:r>
            <a:endParaRPr sz="1700">
              <a:solidFill>
                <a:srgbClr val="000000"/>
              </a:solidFill>
            </a:endParaRPr>
          </a:p>
          <a:p>
            <a:pPr marL="1219200" lvl="1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-US" sz="1700">
                <a:solidFill>
                  <a:srgbClr val="000000"/>
                </a:solidFill>
              </a:rPr>
              <a:t>The operation to add two vectors is closed </a:t>
            </a:r>
            <a:endParaRPr sz="1700">
              <a:solidFill>
                <a:srgbClr val="000000"/>
              </a:solidFill>
            </a:endParaRPr>
          </a:p>
          <a:p>
            <a:pPr marL="1219200" lvl="1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-US" sz="1700">
                <a:solidFill>
                  <a:srgbClr val="000000"/>
                </a:solidFill>
              </a:rPr>
              <a:t>The operation of multiplying a vector with a scalar is closed </a:t>
            </a:r>
            <a:endParaRPr sz="1700">
              <a:solidFill>
                <a:srgbClr val="000000"/>
              </a:solidFill>
            </a:endParaRPr>
          </a:p>
          <a:p>
            <a:pPr marL="6096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We represent qubits as “state vectors” </a:t>
            </a:r>
            <a:endParaRPr sz="1700"/>
          </a:p>
          <a:p>
            <a:pPr marL="6096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There are simply vectors, no different than the one just presented that point to a specific point in space that corresponds to a particular quantum state. Oftentimes, this is visualized using a Bloch sphere. For instance, a vector, representing the state of a quantum system could look something like this arrow, enclosed inside the Bloch sphere, which is the so-called "state" space of all possible points to which our state vectors can "point"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1057</Words>
  <Application>Microsoft Office PowerPoint</Application>
  <PresentationFormat>Widescreen</PresentationFormat>
  <Paragraphs>161</Paragraphs>
  <Slides>43</Slides>
  <Notes>43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Lato</vt:lpstr>
      <vt:lpstr>Noto Sans Symbols</vt:lpstr>
      <vt:lpstr>Quattrocento Sans</vt:lpstr>
      <vt:lpstr>Raleway</vt:lpstr>
      <vt:lpstr>Office Theme</vt:lpstr>
      <vt:lpstr>Quantum Information and Gates</vt:lpstr>
      <vt:lpstr>What is computing? </vt:lpstr>
      <vt:lpstr>What is computing? </vt:lpstr>
      <vt:lpstr>What is computing? </vt:lpstr>
      <vt:lpstr>Quantum…? Bits…?</vt:lpstr>
      <vt:lpstr>Bits! But...quantum?</vt:lpstr>
      <vt:lpstr>Ohhhh, quantum bits!</vt:lpstr>
      <vt:lpstr>Qubits</vt:lpstr>
      <vt:lpstr>Vectors and Vector Spaces</vt:lpstr>
      <vt:lpstr>Bloch sphere</vt:lpstr>
      <vt:lpstr>Wow! That’s quite a lot, you’re almost there!</vt:lpstr>
      <vt:lpstr>Inner product</vt:lpstr>
      <vt:lpstr>Looking at Schrödinger’s catto 🐈 </vt:lpstr>
      <vt:lpstr>Matrices and why they are important</vt:lpstr>
      <vt:lpstr>Gates</vt:lpstr>
      <vt:lpstr>Gates</vt:lpstr>
      <vt:lpstr>Classical and quantum gates </vt:lpstr>
      <vt:lpstr>Quantum gates </vt:lpstr>
      <vt:lpstr>Quantum gates </vt:lpstr>
      <vt:lpstr>Quantum gates </vt:lpstr>
      <vt:lpstr>Quantum gates </vt:lpstr>
      <vt:lpstr>Quantum gates </vt:lpstr>
      <vt:lpstr>What do they look like? </vt:lpstr>
      <vt:lpstr>Another easy and cute gate</vt:lpstr>
      <vt:lpstr>So, how many gates have we covered so far? </vt:lpstr>
      <vt:lpstr>So, how many gates have we covered so far?</vt:lpstr>
      <vt:lpstr>That’s wayyy too many gates to remember!</vt:lpstr>
      <vt:lpstr>Overview of  single qubit  gate operations </vt:lpstr>
      <vt:lpstr>What if I want to perform operations on multiple qubits?</vt:lpstr>
      <vt:lpstr>General control gate</vt:lpstr>
      <vt:lpstr>Toffoli Gate</vt:lpstr>
      <vt:lpstr>Heads or tails?</vt:lpstr>
      <vt:lpstr>Rules </vt:lpstr>
      <vt:lpstr>Finer details </vt:lpstr>
      <vt:lpstr>Finer details</vt:lpstr>
      <vt:lpstr>Finer details</vt:lpstr>
      <vt:lpstr>Classical opponent </vt:lpstr>
      <vt:lpstr>Quantum opponent</vt:lpstr>
      <vt:lpstr>How? </vt:lpstr>
      <vt:lpstr>An example </vt:lpstr>
      <vt:lpstr>Hadamard, I choose you! </vt:lpstr>
      <vt:lpstr>What is QDK?</vt:lpstr>
      <vt:lpstr>Q# is a domain specific programming language built by Microsoft from the ground up to interact with the current and future quantum hardware.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Information and Gates</dc:title>
  <dc:creator>Ganesh Tiwari</dc:creator>
  <cp:lastModifiedBy>Ganesh Tiwari</cp:lastModifiedBy>
  <cp:revision>1</cp:revision>
  <dcterms:created xsi:type="dcterms:W3CDTF">2020-05-20T16:29:31Z</dcterms:created>
  <dcterms:modified xsi:type="dcterms:W3CDTF">2020-05-20T16:30:35Z</dcterms:modified>
</cp:coreProperties>
</file>